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Orbitron Medium"/>
      <p:regular r:id="rId43"/>
      <p:bold r:id="rId44"/>
    </p:embeddedFont>
    <p:embeddedFont>
      <p:font typeface="Lato Black"/>
      <p:bold r:id="rId45"/>
      <p:boldItalic r:id="rId46"/>
    </p:embeddedFont>
    <p:embeddedFont>
      <p:font typeface="Quicksand"/>
      <p:regular r:id="rId47"/>
      <p:bold r:id="rId48"/>
    </p:embeddedFont>
    <p:embeddedFont>
      <p:font typeface="Quicksand Medium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on Nordb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F8F98F-A286-4D04-A787-535BEACACD04}">
  <a:tblStyle styleId="{D8F8F98F-A286-4D04-A787-535BEACAC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OrbitronMedium-bold.fntdata"/><Relationship Id="rId43" Type="http://schemas.openxmlformats.org/officeDocument/2006/relationships/font" Target="fonts/OrbitronMedium-regular.fntdata"/><Relationship Id="rId46" Type="http://schemas.openxmlformats.org/officeDocument/2006/relationships/font" Target="fonts/LatoBlack-boldItalic.fntdata"/><Relationship Id="rId45" Type="http://schemas.openxmlformats.org/officeDocument/2006/relationships/font" Target="fonts/Lat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Quicksand-bold.fntdata"/><Relationship Id="rId47" Type="http://schemas.openxmlformats.org/officeDocument/2006/relationships/font" Target="fonts/Quicksand-regular.fntdata"/><Relationship Id="rId49" Type="http://schemas.openxmlformats.org/officeDocument/2006/relationships/font" Target="fonts/QuicksandMedium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Quicksand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2T05:50:52.208">
    <p:pos x="196" y="280"/>
    <p:text>TODO, write key features / why ESP32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22T05:52:52.407">
    <p:pos x="196" y="725"/>
    <p:text>TODO, add explainers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icropython/micropython/pull/13292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wasp-os/wasp-o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everyone.</a:t>
            </a:r>
            <a:br>
              <a:rPr lang="en"/>
            </a:br>
            <a:r>
              <a:rPr lang="en"/>
              <a:t>Glad to see so many being curious about microcontrollers!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I have with be a munch of MicroPython compatible devices today.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if anyone is interested in borrowing for trying it out, we can do that after the session.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the A floor, next to the tutorial rooms.</a:t>
            </a:r>
            <a:br>
              <a:rPr lang="en">
                <a:solidFill>
                  <a:schemeClr val="dk1"/>
                </a:solidFill>
              </a:rPr>
            </a:br>
            <a:br>
              <a:rPr lang="en"/>
            </a:br>
            <a:r>
              <a:rPr lang="en"/>
              <a:t>And one lucky person that asks a question will get one of these devices to take home!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e30ccef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169" name="Google Shape;169;g2ce30ccef4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186" name="Google Shape;186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4c6a3e4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4c6a3e4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</a:t>
            </a:r>
            <a:r>
              <a:rPr lang="en"/>
              <a:t>projects</a:t>
            </a:r>
            <a:r>
              <a:rPr lang="en"/>
              <a:t>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30ccef4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30ccef4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704d736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704d736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704d736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704d736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2d7b3b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e2d7b3b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e30ccef4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e30ccef4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e30ccef49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e30ccef49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e30ccef49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e30ccef49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some example for saving our accelerometer data a CSV file</a:t>
            </a:r>
            <a:br>
              <a:rPr lang="en"/>
            </a:br>
            <a:br>
              <a:rPr lang="en"/>
            </a:br>
            <a:r>
              <a:rPr lang="en"/>
              <a:t>I like to save to the internal file system. Zero setup</a:t>
            </a:r>
            <a:br>
              <a:rPr lang="en"/>
            </a:br>
            <a:br>
              <a:rPr lang="en"/>
            </a:br>
            <a:r>
              <a:rPr lang="en"/>
              <a:t>More scalable would be to transmit over WiFi etc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e2d7b3b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e2d7b3b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mpremote fs cp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https://github.com/micropython/micropython/pull/13292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e30ccef4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e30ccef4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e30ccef49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e30ccef49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FIFO on accelerometer side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Critical to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e30ccef49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e30ccef4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e2d7b3b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e2d7b3b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374c313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374c313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e30ccef4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e30ccef4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374c31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374c31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presentation today is</a:t>
            </a:r>
            <a:br>
              <a:rPr lang="en"/>
            </a:b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e30ccef4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e30ccef4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e30ccef4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e30ccef4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74c313c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74c313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ce2d7b3b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ce2d7b3b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daily driver as a watch</a:t>
            </a:r>
            <a:br>
              <a:rPr lang="en"/>
            </a:br>
            <a:br>
              <a:rPr lang="en"/>
            </a:br>
            <a:r>
              <a:rPr lang="en"/>
              <a:t>For that, consider PineTime instead</a:t>
            </a:r>
            <a:br>
              <a:rPr lang="en"/>
            </a:br>
            <a:r>
              <a:rPr lang="en"/>
              <a:t>With wasp-OS (MicroPython based)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https://github.com/wasp-os/wasp-os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e30cc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</a:t>
            </a:r>
            <a:r>
              <a:rPr lang="en">
                <a:solidFill>
                  <a:schemeClr val="dk1"/>
                </a:solidFill>
              </a:rPr>
              <a:t>increasingly</a:t>
            </a:r>
            <a:r>
              <a:rPr lang="en">
                <a:solidFill>
                  <a:schemeClr val="dk1"/>
                </a:solidFill>
              </a:rPr>
              <a:t>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g2ce30ccef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e30ccef4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e30ccef4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is an open-source library that helps to realizing such projects.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3.jpg"/><Relationship Id="rId5" Type="http://schemas.openxmlformats.org/officeDocument/2006/relationships/image" Target="../media/image35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hyperlink" Target="https://github.com/emlearn/emlear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jpg"/><Relationship Id="rId9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19.jpg"/><Relationship Id="rId7" Type="http://schemas.openxmlformats.org/officeDocument/2006/relationships/image" Target="../media/image30.png"/><Relationship Id="rId8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1.gif"/><Relationship Id="rId5" Type="http://schemas.openxmlformats.org/officeDocument/2006/relationships/image" Target="../media/image26.gif"/><Relationship Id="rId6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https://github.com/emlearn/emlearn-micropython" TargetMode="External"/><Relationship Id="rId5" Type="http://schemas.openxmlformats.org/officeDocument/2006/relationships/hyperlink" Target="https://github.com/emlearn/emlearn-micropyth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hyperlink" Target="https://hackaday.io/project/194511-1-dollar-tinyml" TargetMode="External"/><Relationship Id="rId5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labelstud.io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lilygo.cc/products/t-watch-s3" TargetMode="External"/><Relationship Id="rId4" Type="http://schemas.openxmlformats.org/officeDocument/2006/relationships/hyperlink" Target="https://www.lilygo.cc/products/t-watch-s3" TargetMode="External"/><Relationship Id="rId5" Type="http://schemas.openxmlformats.org/officeDocument/2006/relationships/hyperlink" Target="https://www.lilygo.cc/products/t-watch-s3" TargetMode="External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4.jpg"/><Relationship Id="rId7" Type="http://schemas.openxmlformats.org/officeDocument/2006/relationships/image" Target="../media/image37.png"/><Relationship Id="rId8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8" y="339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on Microcontrollers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11700" y="2320425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PyData Berlin / PyCon.de 2024</a:t>
            </a:r>
            <a:endParaRPr sz="1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400" y="3833500"/>
            <a:ext cx="1111925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emlearn </a:t>
            </a:r>
            <a:br>
              <a:rPr lang="en"/>
            </a:br>
            <a:r>
              <a:rPr lang="en"/>
              <a:t>- Machine Learning for microcontrollers</a:t>
            </a:r>
            <a:endParaRPr/>
          </a:p>
        </p:txBody>
      </p:sp>
      <p:sp>
        <p:nvSpPr>
          <p:cNvPr id="172" name="Google Shape;172;p26"/>
          <p:cNvSpPr txBox="1"/>
          <p:nvPr>
            <p:ph idx="2" type="body"/>
          </p:nvPr>
        </p:nvSpPr>
        <p:spPr>
          <a:xfrm>
            <a:off x="432600" y="1806475"/>
            <a:ext cx="34839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Convenient training</a:t>
            </a:r>
            <a:endParaRPr b="1" sz="1800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Model creation </a:t>
            </a:r>
            <a:r>
              <a:rPr b="1" lang="en" sz="1800"/>
              <a:t>in Python</a:t>
            </a:r>
            <a:endParaRPr b="1"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Use standard libraries</a:t>
            </a:r>
            <a:endParaRPr b="1" sz="1800"/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/>
              <a:t>scikit-learn</a:t>
            </a:r>
            <a:endParaRPr sz="1800"/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/>
              <a:t>Keras</a:t>
            </a:r>
            <a:endParaRPr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One-line to </a:t>
            </a:r>
            <a:r>
              <a:rPr b="1" lang="en" sz="1800"/>
              <a:t>export to C</a:t>
            </a:r>
            <a:endParaRPr b="1"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Verification tools included</a:t>
            </a:r>
            <a:endParaRPr sz="1800"/>
          </a:p>
        </p:txBody>
      </p:sp>
      <p:sp>
        <p:nvSpPr>
          <p:cNvPr id="173" name="Google Shape;173;p26"/>
          <p:cNvSpPr txBox="1"/>
          <p:nvPr>
            <p:ph idx="4294967295" type="body"/>
          </p:nvPr>
        </p:nvSpPr>
        <p:spPr>
          <a:xfrm>
            <a:off x="4469750" y="1806475"/>
            <a:ext cx="37200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Embedded Friendly C code</a:t>
            </a:r>
            <a:endParaRPr b="1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Portable C99</a:t>
            </a:r>
            <a:r>
              <a:rPr lang="en"/>
              <a:t> code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No dynamic allocations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Header-only</a:t>
            </a:r>
            <a:endParaRPr b="1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High </a:t>
            </a:r>
            <a:r>
              <a:rPr b="1" lang="en"/>
              <a:t>test coverage</a:t>
            </a:r>
            <a:endParaRPr b="1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Integer/</a:t>
            </a:r>
            <a:r>
              <a:rPr b="1" lang="en"/>
              <a:t>fixed-point</a:t>
            </a:r>
            <a:r>
              <a:rPr lang="en"/>
              <a:t> math *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Small</a:t>
            </a:r>
            <a:r>
              <a:rPr lang="en"/>
              <a:t>. 2 kB+ FLASH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br>
              <a:rPr lang="en"/>
            </a:br>
            <a:r>
              <a:rPr lang="en"/>
              <a:t>* Only some models</a:t>
            </a:r>
            <a:endParaRPr/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524625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https://github.com/emlearn/emlearn/</a:t>
            </a:r>
            <a:r>
              <a:rPr b="1" lang="en" sz="1400"/>
              <a:t> </a:t>
            </a:r>
            <a:endParaRPr b="1" sz="14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181" name="Google Shape;181;p27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usecases.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45561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years of emlearn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Mature project.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Used in 30+ RnD projects worldwide (published papers)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26696" t="0"/>
          <a:stretch/>
        </p:blipFill>
        <p:spPr>
          <a:xfrm>
            <a:off x="0" y="2557478"/>
            <a:ext cx="2927372" cy="258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22498" t="0"/>
          <a:stretch/>
        </p:blipFill>
        <p:spPr>
          <a:xfrm>
            <a:off x="6353398" y="2557478"/>
            <a:ext cx="2790600" cy="258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5">
            <a:alphaModFix/>
          </a:blip>
          <a:srcRect b="0" l="1287" r="22102" t="0"/>
          <a:stretch/>
        </p:blipFill>
        <p:spPr>
          <a:xfrm>
            <a:off x="2364141" y="2557478"/>
            <a:ext cx="3989256" cy="258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mlearn-micropython:</a:t>
            </a:r>
            <a:br>
              <a:rPr lang="en"/>
            </a:br>
            <a:r>
              <a:rPr lang="en"/>
              <a:t>MicroPython bindings for emlearn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7690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the </a:t>
            </a:r>
            <a:r>
              <a:rPr b="1" lang="en"/>
              <a:t>convenience, familiarity and</a:t>
            </a:r>
            <a:br>
              <a:rPr b="1" lang="en"/>
            </a:br>
            <a:r>
              <a:rPr b="1" lang="en"/>
              <a:t>productivity of Python</a:t>
            </a:r>
            <a:r>
              <a:rPr lang="en"/>
              <a:t> - with the </a:t>
            </a:r>
            <a:r>
              <a:rPr b="1" lang="en"/>
              <a:t>speed of 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/ Decision Trees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Nearest Neighbors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IIR filters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development phase (start August 2023). Planned: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Multi-layer Perceptron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400" y="1732550"/>
            <a:ext cx="3106725" cy="15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idx="4294967295" type="body"/>
          </p:nvPr>
        </p:nvSpPr>
        <p:spPr>
          <a:xfrm>
            <a:off x="361000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5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Python for your microcontrollers!</a:t>
            </a:r>
            <a:endParaRPr/>
          </a:p>
        </p:txBody>
      </p:sp>
      <p:sp>
        <p:nvSpPr>
          <p:cNvPr id="216" name="Google Shape;216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00" y="3618575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introduction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 for devices with 16 kB+ RAM</a:t>
            </a:r>
            <a:br>
              <a:rPr lang="en"/>
            </a:b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Tries to be as compatible as possible, within constraints.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3.6 mostly implemented, partial after that.</a:t>
            </a:r>
            <a:br>
              <a:rPr lang="en"/>
            </a:b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scripts will mostly work with minor mods. But not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 “</a:t>
            </a:r>
            <a:r>
              <a:rPr b="1" lang="en"/>
              <a:t>mip install</a:t>
            </a:r>
            <a:r>
              <a:rPr lang="en"/>
              <a:t>”</a:t>
            </a:r>
            <a:br>
              <a:rPr lang="en"/>
            </a:br>
            <a:r>
              <a:rPr lang="en"/>
              <a:t>Has support for loading C modules at runtime!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info: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Hardware</a:t>
            </a:r>
            <a:r>
              <a:rPr lang="en"/>
              <a:t> recommendation</a:t>
            </a:r>
            <a:br>
              <a:rPr lang="en"/>
            </a:br>
            <a:r>
              <a:rPr lang="en"/>
              <a:t>Start with a ESP32</a:t>
            </a:r>
            <a:r>
              <a:rPr lang="en"/>
              <a:t> device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250" y="3216850"/>
            <a:ext cx="1187599" cy="11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5">
            <a:alphaModFix/>
          </a:blip>
          <a:srcRect b="18253" l="50809" r="0" t="21603"/>
          <a:stretch/>
        </p:blipFill>
        <p:spPr>
          <a:xfrm>
            <a:off x="5814725" y="3140313"/>
            <a:ext cx="1187599" cy="145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6">
            <a:alphaModFix/>
          </a:blip>
          <a:srcRect b="19766" l="7626" r="8006" t="25477"/>
          <a:stretch/>
        </p:blipFill>
        <p:spPr>
          <a:xfrm>
            <a:off x="5951325" y="1619700"/>
            <a:ext cx="2576874" cy="1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7">
            <a:alphaModFix/>
          </a:blip>
          <a:srcRect b="12447" l="12428" r="14849" t="9170"/>
          <a:stretch/>
        </p:blipFill>
        <p:spPr>
          <a:xfrm>
            <a:off x="3696375" y="1449074"/>
            <a:ext cx="18983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8">
            <a:alphaModFix/>
          </a:blip>
          <a:srcRect b="4915" l="13993" r="12047" t="5229"/>
          <a:stretch/>
        </p:blipFill>
        <p:spPr>
          <a:xfrm>
            <a:off x="434413" y="1635587"/>
            <a:ext cx="1850850" cy="19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9">
            <a:alphaModFix/>
          </a:blip>
          <a:srcRect b="2956" l="8944" r="46509" t="23858"/>
          <a:stretch/>
        </p:blipFill>
        <p:spPr>
          <a:xfrm>
            <a:off x="2397750" y="1525613"/>
            <a:ext cx="1390674" cy="2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638925" y="3871675"/>
            <a:ext cx="378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devices: 	20 - 50 USD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Development boards: 	  5 - 20 USD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Chips / modules		  1 - 5 USD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lang="en"/>
              <a:t>MicroPython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 sz="4200">
                <a:solidFill>
                  <a:schemeClr val="dk1"/>
                </a:solidFill>
              </a:rPr>
              <a:t>u</a:t>
            </a:r>
            <a:r>
              <a:rPr lang="en" sz="4200">
                <a:solidFill>
                  <a:schemeClr val="dk1"/>
                </a:solidFill>
              </a:rPr>
              <a:t>sing emlearn-micropython</a:t>
            </a:r>
            <a:endParaRPr/>
          </a:p>
        </p:txBody>
      </p:sp>
      <p:sp>
        <p:nvSpPr>
          <p:cNvPr id="252" name="Google Shape;25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an</a:t>
            </a:r>
            <a:br>
              <a:rPr lang="en"/>
            </a:br>
            <a:r>
              <a:rPr lang="en"/>
              <a:t>ML application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76625" y="476050"/>
            <a:ext cx="2534851" cy="2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process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 Record &amp; label training data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Install the libraries.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PC and on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2. Train Random Forest model on PC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3. Export model as CSV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4. Load model in MicroPython &amp; run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025" y="2638480"/>
            <a:ext cx="1626274" cy="10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025" y="1554300"/>
            <a:ext cx="1626274" cy="10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025" y="3745363"/>
            <a:ext cx="1626274" cy="10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4925075" y="1660488"/>
            <a:ext cx="29922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Example project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Detect gestures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from accelerometer: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Updown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Snake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For tutorial by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EdgeImpulse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training data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152475"/>
            <a:ext cx="85206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Transmit over serial/USB to PC.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en"/>
              <a:t>Store to local storage</a:t>
            </a:r>
            <a:r>
              <a:rPr lang="en"/>
              <a:t>. Ex: Internal FLASH, SDCard, et.c.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Transmit wirelessly. Ex: WiFi + HTTP, BLE</a:t>
            </a: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419225" y="2075475"/>
            <a:ext cx="4887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def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F42C1"/>
                </a:solidFill>
              </a:rPr>
              <a:t>write_buffer_csv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24292E"/>
                </a:solidFill>
              </a:rPr>
              <a:t>buffer, file, rowstride = </a:t>
            </a:r>
            <a:r>
              <a:rPr lang="en">
                <a:solidFill>
                  <a:srgbClr val="005CC5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rows = 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E36209"/>
                </a:solidFill>
              </a:rPr>
              <a:t>len</a:t>
            </a:r>
            <a:r>
              <a:rPr lang="en">
                <a:solidFill>
                  <a:schemeClr val="dk1"/>
                </a:solidFill>
              </a:rPr>
              <a:t>(buffer) / rowstride)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file.write(</a:t>
            </a:r>
            <a:r>
              <a:rPr lang="en">
                <a:solidFill>
                  <a:srgbClr val="032F62"/>
                </a:solidFill>
              </a:rPr>
              <a:t>'x,y,z\n'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lang="en">
                <a:solidFill>
                  <a:srgbClr val="D73A49"/>
                </a:solidFill>
              </a:rPr>
              <a:t>for</a:t>
            </a:r>
            <a:r>
              <a:rPr lang="en">
                <a:solidFill>
                  <a:schemeClr val="dk1"/>
                </a:solidFill>
              </a:rPr>
              <a:t> row </a:t>
            </a:r>
            <a:r>
              <a:rPr lang="en">
                <a:solidFill>
                  <a:srgbClr val="D73A49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range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, rows):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x = buffer[(row*rowstride)+</a:t>
            </a:r>
            <a:r>
              <a:rPr lang="en">
                <a:solidFill>
                  <a:srgbClr val="005CC5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y = buffer[(row*rowstride)+</a:t>
            </a:r>
            <a:r>
              <a:rPr lang="en">
                <a:solidFill>
                  <a:srgbClr val="005CC5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z = buffer[(row*rowstride)+</a:t>
            </a:r>
            <a:r>
              <a:rPr lang="en">
                <a:solidFill>
                  <a:srgbClr val="005CC5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file.write(</a:t>
            </a:r>
            <a:r>
              <a:rPr lang="en">
                <a:solidFill>
                  <a:srgbClr val="032F62"/>
                </a:solidFill>
              </a:rPr>
              <a:t>'%.4f,%.4f,%.4f\n'</a:t>
            </a:r>
            <a:r>
              <a:rPr lang="en">
                <a:solidFill>
                  <a:schemeClr val="dk1"/>
                </a:solidFill>
              </a:rPr>
              <a:t> % (x, y, z))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 = isoformat(rtc.datetime())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(data_dir + </a:t>
            </a:r>
            <a:r>
              <a:rPr lang="en">
                <a:solidFill>
                  <a:srgbClr val="032F62"/>
                </a:solidFill>
              </a:rPr>
              <a:t>'/acceleration-'</a:t>
            </a:r>
            <a:r>
              <a:rPr lang="en">
                <a:solidFill>
                  <a:schemeClr val="dk1"/>
                </a:solidFill>
              </a:rPr>
              <a:t>+t+</a:t>
            </a:r>
            <a:r>
              <a:rPr lang="en">
                <a:solidFill>
                  <a:srgbClr val="032F62"/>
                </a:solidFill>
              </a:rPr>
              <a:t>'.csv'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32F62"/>
                </a:solidFill>
              </a:rPr>
              <a:t>'w'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write_buffer(accel_buffer, f)</a:t>
            </a:r>
            <a:endParaRPr>
              <a:solidFill>
                <a:srgbClr val="D73A49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5726375" y="2835350"/>
            <a:ext cx="246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It is just Python</a:t>
            </a:r>
            <a:r>
              <a:rPr lang="en" sz="1800">
                <a:solidFill>
                  <a:schemeClr val="dk2"/>
                </a:solidFill>
              </a:rPr>
              <a:t> (</a:t>
            </a:r>
            <a:r>
              <a:rPr lang="en" sz="1800">
                <a:solidFill>
                  <a:schemeClr val="dk2"/>
                </a:solidFill>
              </a:rPr>
              <a:t>tm)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ESP32 has 8 MB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internal storage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- super convenient 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mlearn-micropython: Installing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311700" y="1152475"/>
            <a:ext cx="8520600" cy="3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Install emlearn Python package on PC</a:t>
            </a:r>
            <a:br>
              <a:rPr lang="en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114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pip install emlearn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Download and copy MicroPython library to device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curl https://emlearn.github.io/...../</a:t>
            </a:r>
            <a:r>
              <a:rPr b="1" i="1" lang="en" sz="1400">
                <a:solidFill>
                  <a:schemeClr val="dk1"/>
                </a:solidFill>
              </a:rPr>
              <a:t>xtensawin</a:t>
            </a:r>
            <a:r>
              <a:rPr i="1" lang="en" sz="1400">
                <a:solidFill>
                  <a:schemeClr val="dk1"/>
                </a:solidFill>
              </a:rPr>
              <a:t>_</a:t>
            </a:r>
            <a:r>
              <a:rPr b="1" i="1" lang="en" sz="1400">
                <a:solidFill>
                  <a:schemeClr val="dk1"/>
                </a:solidFill>
              </a:rPr>
              <a:t>6.2</a:t>
            </a:r>
            <a:r>
              <a:rPr i="1" lang="en" sz="1400">
                <a:solidFill>
                  <a:schemeClr val="dk1"/>
                </a:solidFill>
              </a:rPr>
              <a:t>/emltrees.mpy </a:t>
            </a:r>
            <a:br>
              <a:rPr i="1" lang="en" sz="1400">
                <a:solidFill>
                  <a:schemeClr val="dk1"/>
                </a:solidFill>
              </a:rPr>
            </a:br>
            <a:r>
              <a:rPr i="1" lang="en" sz="1400">
                <a:solidFill>
                  <a:schemeClr val="dk1"/>
                </a:solidFill>
              </a:rPr>
              <a:t>	mpremote fs cp emltrees.mpy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Future *: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mpremote mip install emltrees.mpy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* Needs native module and binary package support in mip repository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</a:t>
            </a:r>
            <a:r>
              <a:rPr lang="en"/>
              <a:t>Continuous</a:t>
            </a:r>
            <a:r>
              <a:rPr lang="en"/>
              <a:t> classification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867400" y="1264950"/>
            <a:ext cx="3773400" cy="20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sensor data stream</a:t>
            </a:r>
            <a:br>
              <a:rPr lang="en"/>
            </a:br>
            <a:r>
              <a:rPr lang="en"/>
              <a:t>is sliced into overlapping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window is processed 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354069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/>
          <p:nvPr/>
        </p:nvSpPr>
        <p:spPr>
          <a:xfrm>
            <a:off x="1651025" y="37368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5284863" y="3708825"/>
            <a:ext cx="1017600" cy="4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7903425" y="3719025"/>
            <a:ext cx="819000" cy="4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>
            <a:off x="3898150" y="3425450"/>
            <a:ext cx="1186200" cy="1035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6509854" y="3449245"/>
            <a:ext cx="1186200" cy="1035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3" name="Google Shape;293;p39"/>
          <p:cNvCxnSpPr/>
          <p:nvPr/>
        </p:nvCxnSpPr>
        <p:spPr>
          <a:xfrm>
            <a:off x="3348750" y="41862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9"/>
          <p:cNvCxnSpPr/>
          <p:nvPr/>
        </p:nvCxnSpPr>
        <p:spPr>
          <a:xfrm>
            <a:off x="4758900" y="419392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9"/>
          <p:cNvCxnSpPr/>
          <p:nvPr/>
        </p:nvCxnSpPr>
        <p:spPr>
          <a:xfrm>
            <a:off x="5997175" y="419392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9"/>
          <p:cNvCxnSpPr/>
          <p:nvPr/>
        </p:nvCxnSpPr>
        <p:spPr>
          <a:xfrm>
            <a:off x="7417575" y="419392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readout in MicroPython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152475"/>
            <a:ext cx="67848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A737D"/>
                </a:solidFill>
              </a:rPr>
              <a:t># Check if sufficient new data is available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D73A49"/>
                </a:solidFill>
              </a:rPr>
              <a:t>if</a:t>
            </a:r>
            <a:r>
              <a:rPr lang="en" sz="1400">
                <a:solidFill>
                  <a:schemeClr val="dk1"/>
                </a:solidFill>
              </a:rPr>
              <a:t> sensor.fifo_level() &gt;= </a:t>
            </a:r>
            <a:r>
              <a:rPr lang="en" sz="1400">
                <a:solidFill>
                  <a:srgbClr val="E36209"/>
                </a:solidFill>
              </a:rPr>
              <a:t>len</a:t>
            </a:r>
            <a:r>
              <a:rPr lang="en" sz="1400">
                <a:solidFill>
                  <a:schemeClr val="dk1"/>
                </a:solidFill>
              </a:rPr>
              <a:t>(accel_buffer):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6A737D"/>
                </a:solidFill>
              </a:rPr>
              <a:t># Read raw data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sensor.fifo_read(accel_buffer)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6A737D"/>
                </a:solidFill>
              </a:rPr>
              <a:t># Check if window buffer is full. Shift old data over to make room for more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D73A49"/>
                </a:solidFill>
              </a:rPr>
              <a:t>if</a:t>
            </a:r>
            <a:r>
              <a:rPr lang="en" sz="1400">
                <a:solidFill>
                  <a:schemeClr val="dk1"/>
                </a:solidFill>
              </a:rPr>
              <a:t> window_offset == window_samples: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    </a:t>
            </a:r>
            <a:r>
              <a:rPr b="1" lang="en" sz="1400">
                <a:solidFill>
                  <a:schemeClr val="dk1"/>
                </a:solidFill>
              </a:rPr>
              <a:t>window</a:t>
            </a:r>
            <a:r>
              <a:rPr lang="en" sz="1400">
                <a:solidFill>
                  <a:schemeClr val="dk1"/>
                </a:solidFill>
              </a:rPr>
              <a:t>[</a:t>
            </a:r>
            <a:r>
              <a:rPr lang="en" sz="1400">
                <a:solidFill>
                  <a:srgbClr val="005CC5"/>
                </a:solidFill>
              </a:rPr>
              <a:t>0</a:t>
            </a:r>
            <a:r>
              <a:rPr lang="en" sz="1400">
                <a:solidFill>
                  <a:schemeClr val="dk1"/>
                </a:solidFill>
              </a:rPr>
              <a:t>:(window_samples-hop_samples)*</a:t>
            </a:r>
            <a:r>
              <a:rPr lang="en" sz="1400">
                <a:solidFill>
                  <a:srgbClr val="005CC5"/>
                </a:solidFill>
              </a:rPr>
              <a:t>3</a:t>
            </a:r>
            <a:r>
              <a:rPr lang="en" sz="1400">
                <a:solidFill>
                  <a:schemeClr val="dk1"/>
                </a:solidFill>
              </a:rPr>
              <a:t>] = window[hop_samples*</a:t>
            </a:r>
            <a:r>
              <a:rPr lang="en" sz="1400">
                <a:solidFill>
                  <a:srgbClr val="005CC5"/>
                </a:solidFill>
              </a:rPr>
              <a:t>3</a:t>
            </a:r>
            <a:r>
              <a:rPr lang="en" sz="1400">
                <a:solidFill>
                  <a:schemeClr val="dk1"/>
                </a:solidFill>
              </a:rPr>
              <a:t>:]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    window_offset -= hop_samples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6A737D"/>
                </a:solidFill>
              </a:rPr>
              <a:t># Decode sensor data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decode_acceleration(sensor, accel_buffer, </a:t>
            </a:r>
            <a:r>
              <a:rPr b="1" lang="en" sz="1400">
                <a:solidFill>
                  <a:schemeClr val="dk1"/>
                </a:solidFill>
              </a:rPr>
              <a:t>window</a:t>
            </a:r>
            <a:r>
              <a:rPr lang="en" sz="1400">
                <a:solidFill>
                  <a:schemeClr val="dk1"/>
                </a:solidFill>
              </a:rPr>
              <a:t>, window_offset)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window_offset += hop_samples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6A737D"/>
                </a:solidFill>
              </a:rPr>
              <a:t># Preprocess features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preprocessor.run(</a:t>
            </a:r>
            <a:r>
              <a:rPr b="1" lang="en" sz="1400">
                <a:solidFill>
                  <a:schemeClr val="dk1"/>
                </a:solidFill>
              </a:rPr>
              <a:t>window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b="1" lang="en" sz="1400">
                <a:solidFill>
                  <a:schemeClr val="dk1"/>
                </a:solidFill>
              </a:rPr>
              <a:t>features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</a:t>
            </a:r>
            <a:r>
              <a:rPr lang="en" sz="1400">
                <a:solidFill>
                  <a:srgbClr val="6A737D"/>
                </a:solidFill>
              </a:rPr>
              <a:t># Run model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out = model.predict(</a:t>
            </a:r>
            <a:r>
              <a:rPr b="1" lang="en" sz="1400">
                <a:solidFill>
                  <a:schemeClr val="dk1"/>
                </a:solidFill>
              </a:rPr>
              <a:t>features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rgbClr val="6A737D"/>
              </a:solidFill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for accelerometer data 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!!!</a:t>
            </a:r>
            <a:r>
              <a:rPr lang="en"/>
              <a:t> Preprocessing </a:t>
            </a:r>
            <a:r>
              <a:rPr b="1" lang="en"/>
              <a:t>must be compatible between host and device</a:t>
            </a:r>
            <a:br>
              <a:rPr lang="en"/>
            </a:br>
            <a:r>
              <a:rPr lang="en"/>
              <a:t>(CPython and </a:t>
            </a:r>
            <a:r>
              <a:rPr lang="en"/>
              <a:t>MicroPython)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 practice: Write preprocessor for MicroPython, re-use in Python</a:t>
            </a:r>
            <a:br>
              <a:rPr lang="en"/>
            </a:br>
            <a:br>
              <a:rPr lang="en"/>
            </a:br>
            <a:r>
              <a:rPr lang="en"/>
              <a:t>A. </a:t>
            </a:r>
            <a:r>
              <a:rPr b="1" lang="en"/>
              <a:t>import mypreprocessor.py 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using common MicroPython/CPython subset </a:t>
            </a:r>
            <a:br>
              <a:rPr lang="en"/>
            </a:br>
            <a:br>
              <a:rPr lang="en"/>
            </a:br>
            <a:r>
              <a:rPr lang="en"/>
              <a:t>B. </a:t>
            </a:r>
            <a:r>
              <a:rPr b="1" lang="en"/>
              <a:t>subprocess(‘micropython …’)</a:t>
            </a:r>
            <a:br>
              <a:rPr lang="en"/>
            </a:br>
            <a:r>
              <a:rPr lang="en"/>
              <a:t>	if </a:t>
            </a:r>
            <a:r>
              <a:rPr lang="en"/>
              <a:t>using</a:t>
            </a:r>
            <a:r>
              <a:rPr lang="en"/>
              <a:t> MicroPython-specific features like Viper assembler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21636" l="17242" r="55621" t="40204"/>
          <a:stretch/>
        </p:blipFill>
        <p:spPr>
          <a:xfrm>
            <a:off x="5893075" y="2094512"/>
            <a:ext cx="3026952" cy="23942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RandomForest model</a:t>
            </a:r>
            <a:endParaRPr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6753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Standard </a:t>
            </a:r>
            <a:r>
              <a:rPr lang="en"/>
              <a:t>process - familiar to anyone who has used scikit-learn.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- Make sure model size is not huge.</a:t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379075" y="1906375"/>
            <a:ext cx="5574300" cy="277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preprocess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windows = train.groupby(....).apply(</a:t>
            </a:r>
            <a:r>
              <a:rPr b="1" lang="en">
                <a:solidFill>
                  <a:schemeClr val="dk1"/>
                </a:solidFill>
              </a:rPr>
              <a:t>create_windows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length=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2000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15</a:t>
            </a:r>
            <a:r>
              <a:rPr lang="en">
                <a:solidFill>
                  <a:schemeClr val="dk1"/>
                </a:solidFill>
              </a:rPr>
              <a:t>), hop=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260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16</a:t>
            </a:r>
            <a:r>
              <a:rPr lang="en">
                <a:solidFill>
                  <a:schemeClr val="dk1"/>
                </a:solidFill>
              </a:rPr>
              <a:t>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features = windows.groupby(...).apply(</a:t>
            </a:r>
            <a:r>
              <a:rPr b="1" lang="en">
                <a:solidFill>
                  <a:schemeClr val="dk1"/>
                </a:solidFill>
              </a:rPr>
              <a:t>spectral_features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train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sklearn.ensemble </a:t>
            </a: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RandomForestClassifier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 = </a:t>
            </a:r>
            <a:r>
              <a:rPr b="1" lang="en">
                <a:solidFill>
                  <a:schemeClr val="dk1"/>
                </a:solidFill>
              </a:rPr>
              <a:t>RandomForestClassifier(n_estimators=</a:t>
            </a:r>
            <a:r>
              <a:rPr b="1" lang="en">
                <a:solidFill>
                  <a:srgbClr val="005CC5"/>
                </a:solidFill>
              </a:rPr>
              <a:t>10</a:t>
            </a:r>
            <a:r>
              <a:rPr b="1" lang="en">
                <a:solidFill>
                  <a:schemeClr val="dk1"/>
                </a:solidFill>
              </a:rPr>
              <a:t>, max_depth=</a:t>
            </a:r>
            <a:r>
              <a:rPr b="1" lang="en">
                <a:solidFill>
                  <a:srgbClr val="005CC5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est.fit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chemeClr val="dk1"/>
                </a:solidFill>
              </a:rPr>
              <a:t>features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features.reset_index()[</a:t>
            </a:r>
            <a:r>
              <a:rPr lang="en">
                <a:solidFill>
                  <a:srgbClr val="032F62"/>
                </a:solidFill>
              </a:rPr>
              <a:t>'class'</a:t>
            </a:r>
            <a:r>
              <a:rPr lang="en">
                <a:solidFill>
                  <a:schemeClr val="dk1"/>
                </a:solidFill>
              </a:rPr>
              <a:t>]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evalutate on test set</a:t>
            </a:r>
            <a:br>
              <a:rPr lang="en">
                <a:solidFill>
                  <a:srgbClr val="6A737D"/>
                </a:solidFill>
              </a:rPr>
            </a:br>
            <a:r>
              <a:rPr lang="en">
                <a:solidFill>
                  <a:srgbClr val="6A737D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mlearn-micropython: Export</a:t>
            </a:r>
            <a:r>
              <a:rPr lang="en"/>
              <a:t> and load model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383275" y="1152475"/>
            <a:ext cx="6273600" cy="1046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43"/>
          <p:cNvSpPr txBox="1"/>
          <p:nvPr>
            <p:ph idx="1" type="body"/>
          </p:nvPr>
        </p:nvSpPr>
        <p:spPr>
          <a:xfrm>
            <a:off x="311700" y="233392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4243650" y="1152475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383275" y="3361175"/>
            <a:ext cx="62736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</a:t>
            </a:r>
            <a:r>
              <a:rPr lang="en">
                <a:solidFill>
                  <a:srgbClr val="6A737D"/>
                </a:solidFill>
              </a:rPr>
              <a:t>Instantiate model. C</a:t>
            </a:r>
            <a:r>
              <a:rPr lang="en">
                <a:solidFill>
                  <a:srgbClr val="6A737D"/>
                </a:solidFill>
              </a:rPr>
              <a:t>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3967350" y="4578625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</a:t>
            </a:r>
            <a:r>
              <a:rPr lang="en" sz="1829"/>
              <a:t> on device</a:t>
            </a:r>
            <a:endParaRPr sz="1829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7" name="Google Shape;337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more:</a:t>
            </a:r>
            <a:br>
              <a:rPr lang="en"/>
            </a:br>
            <a:r>
              <a:rPr b="1"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emlearn/emlearn-micropython</a:t>
            </a:r>
            <a:endParaRPr sz="1800"/>
          </a:p>
        </p:txBody>
      </p:sp>
      <p:sp>
        <p:nvSpPr>
          <p:cNvPr id="338" name="Google Shape;338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Machine Learning on microcontrollers (“TinyML”) is useful</a:t>
            </a:r>
            <a:br>
              <a:rPr lang="en"/>
            </a:br>
            <a:r>
              <a:rPr lang="en"/>
              <a:t>to extract information from sensor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Current microcontrollers can run Python thanks to MicroPython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emlearn-micropython is ML library that is easy to use</a:t>
            </a:r>
            <a:br>
              <a:rPr lang="en"/>
            </a:br>
            <a:r>
              <a:rPr lang="en"/>
              <a:t>and high performance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ctrTitle"/>
          </p:nvPr>
        </p:nvSpPr>
        <p:spPr>
          <a:xfrm>
            <a:off x="311708" y="339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on Microcontrollers</a:t>
            </a:r>
            <a:endParaRPr/>
          </a:p>
        </p:txBody>
      </p:sp>
      <p:sp>
        <p:nvSpPr>
          <p:cNvPr id="344" name="Google Shape;344;p45"/>
          <p:cNvSpPr txBox="1"/>
          <p:nvPr>
            <p:ph idx="1" type="subTitle"/>
          </p:nvPr>
        </p:nvSpPr>
        <p:spPr>
          <a:xfrm>
            <a:off x="311700" y="2320425"/>
            <a:ext cx="85206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345" name="Google Shape;345;p45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PyData Berlin / PyCon.de 2024</a:t>
            </a:r>
            <a:endParaRPr sz="1800"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400" y="3833500"/>
            <a:ext cx="1111925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Purpose of this presentation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792800" y="724075"/>
            <a:ext cx="4191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as a Python developer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some experience with standard Python ML libraries (scikit-learn/Keras)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deploy Machine Learning models to a microcontroller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emlearn + MicroPython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311700" y="4106450"/>
            <a:ext cx="8520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359" name="Google Shape;359;p47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{D8F8F98F-A286-4D04-A787-535BEACACD04}</a:tableStyleId>
              </a:tblPr>
              <a:tblGrid>
                <a:gridCol w="1173250"/>
                <a:gridCol w="1622400"/>
                <a:gridCol w="1397825"/>
                <a:gridCol w="1397825"/>
                <a:gridCol w="1397825"/>
              </a:tblGrid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Project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Deployment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Size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Compute time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emlearn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Native mod .mpy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KNN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everywhereml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000"/>
                        <a:t>KNN,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m2cgen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SVM, KNN, MLP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OpenMV.tf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Hard. Custom Fork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ulab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Hard. </a:t>
                      </a:r>
                      <a:r>
                        <a:rPr lang="en" sz="1000"/>
                        <a:t>User C module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(build-your-own)</a:t>
                      </a:r>
                      <a:br>
                        <a:rPr lang="en" sz="1000">
                          <a:solidFill>
                            <a:schemeClr val="dk1"/>
                          </a:solidFill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Using nd</a:t>
                      </a:r>
                      <a:r>
                        <a:rPr lang="en" sz="1000"/>
                        <a:t>a</a:t>
                      </a:r>
                      <a:r>
                        <a:rPr lang="en" sz="1000"/>
                        <a:t>rray primitives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Unknown (assume good)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8"/>
          <p:cNvPicPr preferRelativeResize="0"/>
          <p:nvPr/>
        </p:nvPicPr>
        <p:blipFill rotWithShape="1">
          <a:blip r:embed="rId3">
            <a:alphaModFix/>
          </a:blip>
          <a:srcRect b="0" l="0" r="0" t="12002"/>
          <a:stretch/>
        </p:blipFill>
        <p:spPr>
          <a:xfrm>
            <a:off x="5133250" y="1909575"/>
            <a:ext cx="3811925" cy="293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 system</a:t>
            </a:r>
            <a:endParaRPr/>
          </a:p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Sound and accelerometer sensing using ML</a:t>
            </a:r>
            <a:br>
              <a:rPr lang="en"/>
            </a:br>
            <a:r>
              <a:rPr lang="en"/>
              <a:t>for under 1 USD in total component cost (BOM)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https://hackaday.io/project/194511-1-dollar-tinyml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Challenge: 3 kB RAM / 32 kB FLASH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5">
            <a:alphaModFix/>
          </a:blip>
          <a:srcRect b="7757" l="2910" r="14649" t="35330"/>
          <a:stretch/>
        </p:blipFill>
        <p:spPr>
          <a:xfrm>
            <a:off x="311700" y="2571750"/>
            <a:ext cx="4589123" cy="22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dataset</a:t>
            </a:r>
            <a:endParaRPr/>
          </a:p>
        </p:txBody>
      </p:sp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any standard labling tool.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Studio: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https://labelstud.io/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50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{D8F8F98F-A286-4D04-A787-535BEACACD04}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MicroPython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Possible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0" name="Google Shape;38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on your watch: the LilyGo T-WATCH S3</a:t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6213325" y="1074925"/>
            <a:ext cx="2574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https://www.lilygo.cc/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products/t-watch-s3</a:t>
            </a:r>
            <a:r>
              <a:rPr lang="en"/>
              <a:t> </a:t>
            </a:r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875" y="1074925"/>
            <a:ext cx="5517375" cy="38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389600"/>
            <a:ext cx="6212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- microcontrollers, </a:t>
            </a:r>
            <a:r>
              <a:rPr lang="en" sz="1800"/>
              <a:t>why Machine Learning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MicroPython - a Python for microcontrollers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emlearn - TinyML project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use emlearn with MicroPython  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2713725"/>
            <a:ext cx="44637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r>
              <a:rPr lang="en" sz="1800"/>
              <a:t>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2014: MicroPython </a:t>
            </a:r>
            <a:br>
              <a:rPr lang="en" sz="1800"/>
            </a:br>
            <a:r>
              <a:rPr lang="en" sz="1800"/>
              <a:t>2019: MicroPython 1.10 - ESP32 PSRAM</a:t>
            </a:r>
            <a:endParaRPr sz="1800"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12155" l="19143" r="8779" t="13317"/>
          <a:stretch/>
        </p:blipFill>
        <p:spPr>
          <a:xfrm flipH="1">
            <a:off x="5935925" y="3082150"/>
            <a:ext cx="3208076" cy="20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311700" y="1062863"/>
            <a:ext cx="4724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1000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0.10 - 10 USD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20592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078975" y="1246425"/>
            <a:ext cx="2808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311700" y="1154525"/>
            <a:ext cx="49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System diagram for “TinyML”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for Microcontrollers</a:t>
            </a:r>
            <a:br>
              <a:rPr lang="en"/>
            </a:br>
            <a:r>
              <a:rPr lang="en"/>
              <a:t>and Embedded Systems</a:t>
            </a:r>
            <a:endParaRPr/>
          </a:p>
        </p:txBody>
      </p:sp>
      <p:sp>
        <p:nvSpPr>
          <p:cNvPr id="165" name="Google Shape;165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413" y="4002275"/>
            <a:ext cx="917375" cy="91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